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7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00CC00"/>
    <a:srgbClr val="00CC66"/>
    <a:srgbClr val="339933"/>
    <a:srgbClr val="00CC99"/>
    <a:srgbClr val="98F2B6"/>
    <a:srgbClr val="D3E7DD"/>
    <a:srgbClr val="4CD470"/>
    <a:srgbClr val="1A4652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7A6891-75E9-4A0E-B74D-7C128566F2B7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24BB49-EBC1-40D9-8307-159A0688B1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330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4BB49-EBC1-40D9-8307-159A0688B1F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432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EC5E-ED1E-4D68-BB85-AFC63A4A87C8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280E-988E-4168-AE20-FE958C0AA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442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EC5E-ED1E-4D68-BB85-AFC63A4A87C8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280E-988E-4168-AE20-FE958C0AA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944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EC5E-ED1E-4D68-BB85-AFC63A4A87C8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280E-988E-4168-AE20-FE958C0AA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147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EC5E-ED1E-4D68-BB85-AFC63A4A87C8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280E-988E-4168-AE20-FE958C0AA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637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EC5E-ED1E-4D68-BB85-AFC63A4A87C8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280E-988E-4168-AE20-FE958C0AA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370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EC5E-ED1E-4D68-BB85-AFC63A4A87C8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280E-988E-4168-AE20-FE958C0AA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167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EC5E-ED1E-4D68-BB85-AFC63A4A87C8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280E-988E-4168-AE20-FE958C0AA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209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EC5E-ED1E-4D68-BB85-AFC63A4A87C8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280E-988E-4168-AE20-FE958C0AA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795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EC5E-ED1E-4D68-BB85-AFC63A4A87C8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280E-988E-4168-AE20-FE958C0AA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551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EC5E-ED1E-4D68-BB85-AFC63A4A87C8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280E-988E-4168-AE20-FE958C0AA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721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EC5E-ED1E-4D68-BB85-AFC63A4A87C8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280E-988E-4168-AE20-FE958C0AA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740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6EC5E-ED1E-4D68-BB85-AFC63A4A87C8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5280E-988E-4168-AE20-FE958C0AA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320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imea.gks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5847">
              <a:srgbClr val="E3EDEE"/>
            </a:gs>
            <a:gs pos="4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75000"/>
              </a:schemeClr>
            </a:gs>
            <a:gs pos="100000">
              <a:schemeClr val="accent5">
                <a:lumMod val="75000"/>
              </a:schemeClr>
            </a:gs>
            <a:gs pos="100000">
              <a:schemeClr val="accent5">
                <a:lumMod val="20000"/>
                <a:lumOff val="80000"/>
              </a:schemeClr>
            </a:gs>
            <a:gs pos="88000">
              <a:schemeClr val="bg1">
                <a:lumMod val="75000"/>
              </a:schemeClr>
            </a:gs>
            <a:gs pos="69000">
              <a:schemeClr val="accent6">
                <a:lumMod val="20000"/>
                <a:lumOff val="80000"/>
              </a:schemeClr>
            </a:gs>
            <a:gs pos="24000">
              <a:schemeClr val="bg1">
                <a:lumMod val="6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1268761"/>
          </a:xfrm>
        </p:spPr>
        <p:txBody>
          <a:bodyPr>
            <a:normAutofit fontScale="90000"/>
          </a:bodyPr>
          <a:lstStyle/>
          <a:p>
            <a:r>
              <a:rPr lang="ru-RU" sz="1500" b="1" dirty="0" smtClean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  <a:t>УПРАВЛЕНИЕ ФЕДЕРАЛЬНОЙ СЛУЖБЫ  ГОСУДАРСТВЕННОЙ СТАТИСТИКИ </a:t>
            </a:r>
            <a:br>
              <a:rPr lang="ru-RU" sz="1500" b="1" dirty="0" smtClean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 smtClean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  <a:t>ПО РЕСПУБЛИКЕ КРЫМ И Г. СЕВАСТОПОЛЮ</a:t>
            </a:r>
            <a:br>
              <a:rPr lang="ru-RU" sz="1500" b="1" dirty="0" smtClean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 smtClean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  <a:t>(КРЫМСТАТ)</a:t>
            </a:r>
            <a:r>
              <a:rPr lang="ru-RU" sz="600" b="1" dirty="0" smtClean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" b="1" dirty="0" smtClean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  <a:t> Отдел статистики уровня жизни и обследований домашних хозяйств информирует о выпуске бюллетеня</a:t>
            </a:r>
            <a:br>
              <a:rPr lang="ru-RU" sz="1400" b="1" dirty="0" smtClean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 smtClean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  <a:t>«ОСНОВНЫЕ ПОКАЗАТЕЛИ ВЫБОРОЧНОГО ОБСЛЕДОВАНИЯ </a:t>
            </a:r>
            <a:r>
              <a:rPr lang="ru-RU" sz="1700" b="1" smtClean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  <a:t>БЮДЖЕТОВ                            ДОМАШНИХ </a:t>
            </a:r>
            <a:r>
              <a:rPr lang="ru-RU" sz="1700" b="1" dirty="0" smtClean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  <a:t>ХОЗЯЙСТВ В </a:t>
            </a:r>
            <a:r>
              <a:rPr lang="en-US" sz="1700" b="1" dirty="0" smtClean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700" b="1" dirty="0" smtClean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  <a:t> КВАРТАЛЕ 2020 ГОДА»</a:t>
            </a:r>
            <a:endParaRPr lang="ru-RU" sz="1700" b="1" dirty="0">
              <a:solidFill>
                <a:srgbClr val="1A465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80112" y="5217736"/>
            <a:ext cx="3081556" cy="120032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lvl="0" algn="ctr"/>
            <a:r>
              <a:rPr lang="ru-RU" sz="900" b="1" dirty="0" smtClean="0">
                <a:solidFill>
                  <a:srgbClr val="1A4652"/>
                </a:solidFill>
                <a:effectLst/>
                <a:latin typeface="Times New Roman" pitchFamily="18" charset="0"/>
                <a:cs typeface="Times New Roman" pitchFamily="18" charset="0"/>
              </a:rPr>
              <a:t>По вопросам  приобретения издания обращаться в отдел  информационно-статистических услуг:</a:t>
            </a:r>
            <a:endParaRPr lang="ru-RU" sz="900" b="1" dirty="0">
              <a:solidFill>
                <a:srgbClr val="1A465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900" b="1" dirty="0" smtClean="0">
                <a:solidFill>
                  <a:srgbClr val="1A4652"/>
                </a:solidFill>
                <a:effectLst/>
                <a:latin typeface="Times New Roman" pitchFamily="18" charset="0"/>
                <a:cs typeface="Times New Roman" pitchFamily="18" charset="0"/>
              </a:rPr>
              <a:t>адрес</a:t>
            </a:r>
            <a:r>
              <a:rPr lang="ru-RU" sz="900" b="1" dirty="0">
                <a:solidFill>
                  <a:srgbClr val="1A4652"/>
                </a:solidFill>
                <a:effectLst/>
                <a:latin typeface="Times New Roman" pitchFamily="18" charset="0"/>
                <a:cs typeface="Times New Roman" pitchFamily="18" charset="0"/>
              </a:rPr>
              <a:t>: 295000, г. Симферополь</a:t>
            </a:r>
            <a:r>
              <a:rPr lang="ru-RU" sz="900" b="1" dirty="0" smtClean="0">
                <a:solidFill>
                  <a:srgbClr val="1A4652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0" algn="ctr"/>
            <a:r>
              <a:rPr lang="ru-RU" sz="900" b="1" dirty="0" smtClean="0">
                <a:solidFill>
                  <a:srgbClr val="1A465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" b="1" dirty="0">
                <a:solidFill>
                  <a:srgbClr val="1A4652"/>
                </a:solidFill>
                <a:effectLst/>
                <a:latin typeface="Times New Roman" pitchFamily="18" charset="0"/>
                <a:cs typeface="Times New Roman" pitchFamily="18" charset="0"/>
              </a:rPr>
              <a:t>ул. </a:t>
            </a:r>
            <a:r>
              <a:rPr lang="ru-RU" sz="900" b="1" dirty="0" smtClean="0">
                <a:solidFill>
                  <a:srgbClr val="1A4652"/>
                </a:solidFill>
                <a:effectLst/>
                <a:latin typeface="Times New Roman" pitchFamily="18" charset="0"/>
                <a:cs typeface="Times New Roman" pitchFamily="18" charset="0"/>
              </a:rPr>
              <a:t>Ушинского, 6</a:t>
            </a:r>
            <a:r>
              <a:rPr lang="ru-RU" sz="900" b="1" dirty="0">
                <a:solidFill>
                  <a:srgbClr val="1A4652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900" b="1" dirty="0" err="1">
                <a:solidFill>
                  <a:srgbClr val="1A4652"/>
                </a:solidFill>
                <a:effectLst/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ru-RU" sz="900" b="1" dirty="0" smtClean="0">
                <a:solidFill>
                  <a:srgbClr val="1A4652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900" b="1" dirty="0" smtClean="0">
                <a:solidFill>
                  <a:srgbClr val="1A4652"/>
                </a:solidFill>
                <a:effectLst/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900" b="1" dirty="0" smtClean="0">
                <a:solidFill>
                  <a:srgbClr val="1A4652"/>
                </a:solidFill>
                <a:effectLst/>
                <a:latin typeface="Times New Roman" pitchFamily="18" charset="0"/>
                <a:cs typeface="Times New Roman" pitchFamily="18" charset="0"/>
              </a:rPr>
              <a:t>9</a:t>
            </a:r>
            <a:endParaRPr lang="ru-RU" sz="900" b="1" dirty="0">
              <a:solidFill>
                <a:srgbClr val="1A465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900" b="1" dirty="0">
                <a:solidFill>
                  <a:srgbClr val="1A4652"/>
                </a:solidFill>
                <a:effectLst/>
                <a:latin typeface="Times New Roman" pitchFamily="18" charset="0"/>
                <a:cs typeface="Times New Roman" pitchFamily="18" charset="0"/>
              </a:rPr>
              <a:t>тел.: (3652) 25-44-44,</a:t>
            </a:r>
          </a:p>
          <a:p>
            <a:pPr lvl="0" algn="ctr"/>
            <a:r>
              <a:rPr lang="ru-RU" sz="900" b="1" dirty="0">
                <a:solidFill>
                  <a:srgbClr val="1A4652"/>
                </a:solidFill>
                <a:effectLst/>
                <a:latin typeface="Times New Roman" pitchFamily="18" charset="0"/>
                <a:cs typeface="Times New Roman" pitchFamily="18" charset="0"/>
              </a:rPr>
              <a:t>факс: (3652) 25-55-81</a:t>
            </a:r>
          </a:p>
          <a:p>
            <a:pPr lvl="0" algn="ctr"/>
            <a:r>
              <a:rPr lang="ru-RU" sz="900" b="1" dirty="0">
                <a:solidFill>
                  <a:srgbClr val="1A4652"/>
                </a:solidFill>
                <a:effectLst/>
                <a:latin typeface="Times New Roman" pitchFamily="18" charset="0"/>
                <a:cs typeface="Times New Roman" pitchFamily="18" charset="0"/>
              </a:rPr>
              <a:t>электронная почта</a:t>
            </a:r>
            <a:r>
              <a:rPr lang="ru-RU" sz="900" b="1" dirty="0" smtClean="0">
                <a:solidFill>
                  <a:srgbClr val="1A4652"/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900" b="1" dirty="0" err="1" smtClean="0">
                <a:solidFill>
                  <a:srgbClr val="1A4652"/>
                </a:solidFill>
                <a:effectLst/>
                <a:latin typeface="Times New Roman" pitchFamily="18" charset="0"/>
                <a:cs typeface="Times New Roman" pitchFamily="18" charset="0"/>
              </a:rPr>
              <a:t>crimeastat</a:t>
            </a:r>
            <a:r>
              <a:rPr lang="ru-RU" sz="900" b="1" dirty="0">
                <a:solidFill>
                  <a:srgbClr val="1A4652"/>
                </a:solidFill>
                <a:effectLst/>
                <a:latin typeface="Times New Roman" pitchFamily="18" charset="0"/>
                <a:cs typeface="Times New Roman" pitchFamily="18" charset="0"/>
              </a:rPr>
              <a:t>@</a:t>
            </a:r>
            <a:r>
              <a:rPr lang="en-US" sz="900" b="1" dirty="0" err="1">
                <a:solidFill>
                  <a:srgbClr val="1A4652"/>
                </a:solidFill>
                <a:effectLst/>
                <a:latin typeface="Times New Roman" pitchFamily="18" charset="0"/>
                <a:cs typeface="Times New Roman" pitchFamily="18" charset="0"/>
              </a:rPr>
              <a:t>gks</a:t>
            </a:r>
            <a:r>
              <a:rPr lang="ru-RU" sz="900" b="1" dirty="0">
                <a:solidFill>
                  <a:srgbClr val="1A4652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900" b="1" dirty="0" err="1">
                <a:solidFill>
                  <a:srgbClr val="1A4652"/>
                </a:solidFill>
                <a:effectLst/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en-US" sz="900" b="1" dirty="0">
                <a:solidFill>
                  <a:srgbClr val="1A465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900" b="1" dirty="0">
              <a:solidFill>
                <a:srgbClr val="1A465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b="1" dirty="0">
                <a:solidFill>
                  <a:srgbClr val="1A4652"/>
                </a:solidFill>
                <a:effectLst/>
                <a:latin typeface="Times New Roman" pitchFamily="18" charset="0"/>
                <a:cs typeface="Times New Roman" pitchFamily="18" charset="0"/>
              </a:rPr>
              <a:t>веб-сайт:</a:t>
            </a:r>
            <a:r>
              <a:rPr lang="ru-RU" sz="9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00" b="1" u="sng" dirty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  <a:hlinkClick r:id="rId3"/>
              </a:rPr>
              <a:t>http</a:t>
            </a:r>
            <a:r>
              <a:rPr lang="ru-RU" sz="900" b="1" u="sng" dirty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  <a:hlinkClick r:id="rId3"/>
              </a:rPr>
              <a:t>://</a:t>
            </a:r>
            <a:r>
              <a:rPr lang="en-US" sz="900" b="1" u="sng" dirty="0" err="1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  <a:hlinkClick r:id="rId3"/>
              </a:rPr>
              <a:t>crimea</a:t>
            </a:r>
            <a:r>
              <a:rPr lang="ru-RU" sz="900" b="1" u="sng" dirty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en-US" sz="900" b="1" u="sng" dirty="0" err="1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  <a:hlinkClick r:id="rId3"/>
              </a:rPr>
              <a:t>gks</a:t>
            </a:r>
            <a:r>
              <a:rPr lang="ru-RU" sz="900" b="1" u="sng" dirty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en-US" sz="900" b="1" u="sng" dirty="0" err="1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  <a:hlinkClick r:id="rId3"/>
              </a:rPr>
              <a:t>ru</a:t>
            </a:r>
            <a:r>
              <a:rPr lang="ru-RU" sz="9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900" b="1" dirty="0" smtClean="0">
                <a:solidFill>
                  <a:srgbClr val="1A4652"/>
                </a:solidFill>
                <a:effectLst/>
                <a:latin typeface="Times New Roman" pitchFamily="18" charset="0"/>
                <a:cs typeface="Times New Roman" pitchFamily="18" charset="0"/>
              </a:rPr>
              <a:t>p82_zakaz_info@gks.ru</a:t>
            </a:r>
            <a:endParaRPr lang="ru-RU" sz="900" b="1" dirty="0">
              <a:solidFill>
                <a:srgbClr val="1A465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Рисунок 1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390" y="1824437"/>
            <a:ext cx="2456999" cy="2877834"/>
          </a:xfrm>
          <a:prstGeom prst="rect">
            <a:avLst/>
          </a:prstGeom>
          <a:ln w="69850" cmpd="thickThin">
            <a:noFill/>
            <a:prstDash val="solid"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179512" y="1916832"/>
            <a:ext cx="51125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Выборочное обследование 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бюджетов домашних хозяйств </a:t>
            </a: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собой важный источник социально-экономических данных.</a:t>
            </a:r>
          </a:p>
          <a:p>
            <a:pPr algn="just"/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Итоги</a:t>
            </a:r>
            <a:r>
              <a:rPr lang="ru-RU" sz="1200" b="1" dirty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smtClean="0">
                <a:solidFill>
                  <a:srgbClr val="1A465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200" b="1" dirty="0" smtClean="0">
                <a:solidFill>
                  <a:srgbClr val="1A465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квартала 2020 года, подведенные по результатам обследования, приведены в настоящем издании. В бюллетени</a:t>
            </a: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  <a:t>представлена информация о потребительских расходов в целом по домашним хозяйствам, а также в городской и сельской местности. </a:t>
            </a:r>
          </a:p>
          <a:p>
            <a:pPr algn="just"/>
            <a:r>
              <a:rPr lang="ru-RU" sz="1200" b="1" dirty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  <a:t>     Особое внимание уделено сравнительному анализу потребительского поведения городских жителей и жителей сельской местности. </a:t>
            </a:r>
          </a:p>
          <a:p>
            <a:pPr algn="just"/>
            <a:r>
              <a:rPr lang="ru-RU" sz="1200" b="1" dirty="0" smtClean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  <a:t>    Приведена характеристика структуры потребительских расходов по целям потребления, как в табличном материале, так и в виде графиков и диаграмм.</a:t>
            </a:r>
            <a:endParaRPr lang="ru-RU" sz="1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200" b="1" dirty="0">
              <a:solidFill>
                <a:srgbClr val="1A465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02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536</TotalTime>
  <Words>156</Words>
  <Application>Microsoft Office PowerPoint</Application>
  <PresentationFormat>Экран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УПРАВЛЕНИЕ ФЕДЕРАЛЬНОЙ СЛУЖБЫ  ГОСУДАРСТВЕННОЙ СТАТИСТИКИ  ПО РЕСПУБЛИКЕ КРЫМ И Г. СЕВАСТОПОЛЮ (КРЫМСТАТ)  Отдел статистики уровня жизни и обследований домашних хозяйств информирует о выпуске бюллетеня «ОСНОВНЫЕ ПОКАЗАТЕЛИ ВЫБОРОЧНОГО ОБСЛЕДОВАНИЯ БЮДЖЕТОВ                            ДОМАШНИХ ХОЗЯЙСТВ В I КВАРТАЛЕ 2020 ГОДА»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ОТДЕЛОМ СТАТИСТИКИ УРОВНЯ ЖИЗНИ И ОБСЛЕДОВАНИЙ ДОМАШНИХ ХОЗЯЙСТВ  выпущен статистический бюллетень «Основные показатели выборочного обследования бюджетов домашних хозяйств в III квартале 2019 года»</dc:title>
  <dc:creator>Кожевникова Татьяна Сергеевна</dc:creator>
  <cp:lastModifiedBy>Гришкина Елизавета Сергеевна</cp:lastModifiedBy>
  <cp:revision>67</cp:revision>
  <cp:lastPrinted>2020-08-04T14:09:37Z</cp:lastPrinted>
  <dcterms:created xsi:type="dcterms:W3CDTF">2020-01-14T12:31:16Z</dcterms:created>
  <dcterms:modified xsi:type="dcterms:W3CDTF">2020-08-07T11:31:12Z</dcterms:modified>
</cp:coreProperties>
</file>